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7FD7A7-101D-4E1D-8912-4A70B1C3CD82}">
  <a:tblStyle styleId="{EC7FD7A7-101D-4E1D-8912-4A70B1C3C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ba33baf7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ba33baf7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c3292c11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c3292c11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143632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c143632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ba33ba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ba33ba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c143632b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c143632b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ba33baf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ba33baf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c143632b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c143632b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c143632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c143632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c143632b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c143632b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c143632b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c143632b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ec143632b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ec143632b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c143632b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c143632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c143632b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c143632b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c143632b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c143632b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f6da1028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f6da1028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f6da1028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f6da1028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c175e38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c175e38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f6da1028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f6da1028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e7a90416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e7a90416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f6da1028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f6da1028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e7a9041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e7a9041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e7a9041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e7a9041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c3292c11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c3292c1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e7a90416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e7a90416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ee7a90416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ee7a90416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e7a9041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e7a9041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f57944c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f57944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f57944c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f57944c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f57944c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f57944c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f57944c5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f57944c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f57944c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f57944c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f57944c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f57944c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f57944c5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ef57944c5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c3292c1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c3292c1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f57944c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ef57944c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f6da102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f6da102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c3292c1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c3292c1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c143632b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c143632b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c154cc3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c154cc3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c175e38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c175e38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c3292c1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ec3292c1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170375"/>
            <a:ext cx="8520600" cy="30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 obtained with our autoencoder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11"/>
              <a:t>(6 convolutional layers with incremental number of kernels)</a:t>
            </a:r>
            <a:endParaRPr sz="331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/>
        </p:nvSpPr>
        <p:spPr>
          <a:xfrm>
            <a:off x="121925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64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725225" y="397125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[12  5]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[ 5  3]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5" y="263450"/>
            <a:ext cx="3781614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01" y="114162"/>
            <a:ext cx="3864801" cy="249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525" y="271275"/>
            <a:ext cx="3653950" cy="217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365400" y="2466750"/>
            <a:ext cx="42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Validation performance of different selectors for the best classifier in the 128 case</a:t>
            </a:r>
            <a:endParaRPr sz="1300"/>
          </a:p>
        </p:txBody>
      </p:sp>
      <p:sp>
        <p:nvSpPr>
          <p:cNvPr id="152" name="Google Shape;152;p23"/>
          <p:cNvSpPr txBox="1"/>
          <p:nvPr/>
        </p:nvSpPr>
        <p:spPr>
          <a:xfrm>
            <a:off x="5141225" y="2571750"/>
            <a:ext cx="35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Validation vs test performance with best selector</a:t>
            </a:r>
            <a:endParaRPr sz="1100"/>
          </a:p>
        </p:txBody>
      </p:sp>
      <p:sp>
        <p:nvSpPr>
          <p:cNvPr id="153" name="Google Shape;153;p23"/>
          <p:cNvSpPr txBox="1"/>
          <p:nvPr/>
        </p:nvSpPr>
        <p:spPr>
          <a:xfrm>
            <a:off x="462550" y="372485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296475" y="3492625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0.286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0.231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5682475" y="372035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 Matrix finale: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[ 7 10]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[ 5   3]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50" y="276800"/>
            <a:ext cx="3919776" cy="216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Different tests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" type="subTitle"/>
          </p:nvPr>
        </p:nvSpPr>
        <p:spPr>
          <a:xfrm>
            <a:off x="0" y="271700"/>
            <a:ext cx="5418000" cy="13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Esempio di stratified cross validation con 5 fold</a:t>
            </a:r>
            <a:r>
              <a:rPr lang="it"/>
              <a:t> 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125" y="2742700"/>
            <a:ext cx="3194275" cy="25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837" y="146875"/>
            <a:ext cx="3238851" cy="25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773700" y="2156050"/>
            <a:ext cx="72660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Results obtained with the best mean parameters </a:t>
            </a:r>
            <a:br>
              <a:rPr lang="it" sz="1300">
                <a:solidFill>
                  <a:schemeClr val="dk1"/>
                </a:solidFill>
              </a:rPr>
            </a:br>
            <a:r>
              <a:rPr lang="it" sz="1300">
                <a:solidFill>
                  <a:schemeClr val="dk1"/>
                </a:solidFill>
              </a:rPr>
              <a:t>Features: 10.8 </a:t>
            </a:r>
            <a:br>
              <a:rPr lang="it" sz="1300">
                <a:solidFill>
                  <a:schemeClr val="dk1"/>
                </a:solidFill>
              </a:rPr>
            </a:br>
            <a:r>
              <a:rPr lang="it" sz="1300">
                <a:solidFill>
                  <a:schemeClr val="dk1"/>
                </a:solidFill>
              </a:rPr>
              <a:t>F1 score: 0.25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best_precision: 0.25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best_recall: 0.25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confusion matrix : [[11 6] </a:t>
            </a:r>
            <a:endParaRPr sz="13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  [ 6 2]]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test_accuracy: 0.52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pr_auc: 0.3179414528969482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roc_auc: 0.4926470588235294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Results obtained using a pretrained model(mobilenet)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7"/>
          <p:cNvGraphicFramePr/>
          <p:nvPr/>
        </p:nvGraphicFramePr>
        <p:xfrm>
          <a:off x="2466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N.features prima e dopo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VALIDATION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 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Precision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Recall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confusion matrix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Accuracy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classificatore/Selector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13  3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1 13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SVM/Lasso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9  7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0 14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 RandomForest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</a:t>
                      </a:r>
                      <a:r>
                        <a:rPr lang="it"/>
                        <a:t> -&gt; 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 Shuffle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0.818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15  4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2  9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/>
                        <a:t>RandomForest/RandomForest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0" name="Google Shape;180;p27"/>
          <p:cNvGraphicFramePr/>
          <p:nvPr/>
        </p:nvGraphicFramePr>
        <p:xfrm>
          <a:off x="246600" y="26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N.features prima e dopo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TEST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Auc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 Auc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Precision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Recall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confusion matrix</a:t>
                      </a:r>
                      <a:endParaRPr b="1" sz="1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Accuracy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classificatore/Selector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0.277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SVM/Lasso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16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0.618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0.357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0.45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 RandomForest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64 -&gt; 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</a:rPr>
                        <a:t>No Shuffle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0.463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0.476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9  8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RandomForest/RandomForest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ctrTitle"/>
          </p:nvPr>
        </p:nvSpPr>
        <p:spPr>
          <a:xfrm>
            <a:off x="2328754" y="726700"/>
            <a:ext cx="4486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MOBILENET</a:t>
            </a:r>
            <a:endParaRPr/>
          </a:p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2328750" y="2561625"/>
            <a:ext cx="440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32 features solo shuffle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75" y="259963"/>
            <a:ext cx="4193850" cy="2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900" y="347375"/>
            <a:ext cx="3702250" cy="23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4496725" y="334822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F1 score finale: 0.5384615384615384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Precision finale: 0.3888888888888889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Recall finale: 0.875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Confusion Matrix finale: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[[ 6 11]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[ 1  7]]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Accuracy finale: 0.52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features: [ 6  7 13 17 27] e sono 5</a:t>
            </a:r>
            <a:endParaRPr sz="1700"/>
          </a:p>
        </p:txBody>
      </p:sp>
      <p:sp>
        <p:nvSpPr>
          <p:cNvPr id="194" name="Google Shape;194;p29"/>
          <p:cNvSpPr txBox="1"/>
          <p:nvPr/>
        </p:nvSpPr>
        <p:spPr>
          <a:xfrm>
            <a:off x="5133525" y="2845188"/>
            <a:ext cx="35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Validation vs test performance with best selector</a:t>
            </a:r>
            <a:endParaRPr sz="1100"/>
          </a:p>
        </p:txBody>
      </p:sp>
      <p:sp>
        <p:nvSpPr>
          <p:cNvPr id="195" name="Google Shape;195;p29"/>
          <p:cNvSpPr txBox="1"/>
          <p:nvPr/>
        </p:nvSpPr>
        <p:spPr>
          <a:xfrm>
            <a:off x="290125" y="2895325"/>
            <a:ext cx="42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Validation performance of different selectors for the best classifier in the 32 case of Mobilenet with Shuffle</a:t>
            </a:r>
            <a:endParaRPr sz="1300"/>
          </a:p>
        </p:txBody>
      </p:sp>
      <p:sp>
        <p:nvSpPr>
          <p:cNvPr id="196" name="Google Shape;196;p29"/>
          <p:cNvSpPr txBox="1"/>
          <p:nvPr/>
        </p:nvSpPr>
        <p:spPr>
          <a:xfrm>
            <a:off x="1270825" y="3872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Mobilenet</a:t>
            </a:r>
            <a:endParaRPr/>
          </a:p>
        </p:txBody>
      </p:sp>
      <p:sp>
        <p:nvSpPr>
          <p:cNvPr id="202" name="Google Shape;202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64 features senza Shuffle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524" r="524" t="0"/>
          <a:stretch/>
        </p:blipFill>
        <p:spPr>
          <a:xfrm>
            <a:off x="193424" y="271625"/>
            <a:ext cx="3834600" cy="2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825" y="207801"/>
            <a:ext cx="3776074" cy="24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3320100" y="3335150"/>
            <a:ext cx="5116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F1 score finale: 0.4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Precision finale: 0.3333333333333333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Recall finale: 0.5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Confusion Matrix finale: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[[9 8]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 [4 4]]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Accuracy finale: 0.52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threshold: 0.5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features: [42, 10, 57, 2, 21] e sono 5</a:t>
            </a:r>
            <a:endParaRPr sz="1600"/>
          </a:p>
        </p:txBody>
      </p:sp>
      <p:sp>
        <p:nvSpPr>
          <p:cNvPr id="210" name="Google Shape;210;p31"/>
          <p:cNvSpPr txBox="1"/>
          <p:nvPr/>
        </p:nvSpPr>
        <p:spPr>
          <a:xfrm>
            <a:off x="365400" y="2703225"/>
            <a:ext cx="42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Validation performance of different selector for the best classifier in the 64 case of Mobilenet without Shuffle</a:t>
            </a:r>
            <a:endParaRPr sz="1300"/>
          </a:p>
        </p:txBody>
      </p:sp>
      <p:sp>
        <p:nvSpPr>
          <p:cNvPr id="211" name="Google Shape;211;p31"/>
          <p:cNvSpPr txBox="1"/>
          <p:nvPr/>
        </p:nvSpPr>
        <p:spPr>
          <a:xfrm>
            <a:off x="5249000" y="2750963"/>
            <a:ext cx="35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Validation vs test performance with best selector</a:t>
            </a:r>
            <a:endParaRPr sz="1100"/>
          </a:p>
        </p:txBody>
      </p:sp>
      <p:sp>
        <p:nvSpPr>
          <p:cNvPr id="212" name="Google Shape;212;p31"/>
          <p:cNvSpPr txBox="1"/>
          <p:nvPr/>
        </p:nvSpPr>
        <p:spPr>
          <a:xfrm>
            <a:off x="1591175" y="3935150"/>
            <a:ext cx="14400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Google Shape;59;p14"/>
          <p:cNvGraphicFramePr/>
          <p:nvPr/>
        </p:nvGraphicFramePr>
        <p:xfrm>
          <a:off x="120075" y="309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16 -&gt; 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0.3636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4  4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500">
                          <a:solidFill>
                            <a:schemeClr val="dk1"/>
                          </a:solidFill>
                        </a:rPr>
                        <a:t>0.44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SVM/MRMR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0.3809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0.434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0.337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0.273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8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</a:t>
                      </a:r>
                      <a:r>
                        <a:rPr lang="it" sz="1000"/>
                        <a:t>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2 15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3  5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XGBOOST/RF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" name="Google Shape;60;p14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senza shuffle di train e val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N.features prima e dopo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 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Precision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Recall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confusion matrix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Accuracy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classificatore/Selector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16 -&gt; 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0.5085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8 11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0 11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0.633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SVM/MRMR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</a:t>
                      </a:r>
                      <a:r>
                        <a:rPr lang="it"/>
                        <a:t>666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SVM/LOGISTIC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13 6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</a:t>
                      </a:r>
                      <a:r>
                        <a:rPr lang="it" sz="1000">
                          <a:solidFill>
                            <a:schemeClr val="dk1"/>
                          </a:solidFill>
                        </a:rPr>
                        <a:t>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8 11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XGBOOST/RF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2746350" y="1819500"/>
            <a:ext cx="3651300" cy="10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MOBILENET</a:t>
            </a:r>
            <a:endParaRPr/>
          </a:p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2278650" y="2774850"/>
            <a:ext cx="458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64 features con Shuffle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256" y="152375"/>
            <a:ext cx="3676494" cy="237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4211275" y="3435000"/>
            <a:ext cx="3000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F1 score finale: 0.5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Precision finale: 0.4166666666666667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Recall finale: 0.625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Confusion Matrix finale: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[[10  7]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 [ 3  5]]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Accuracy finale: 0.6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features: 16</a:t>
            </a:r>
            <a:endParaRPr sz="1600"/>
          </a:p>
        </p:txBody>
      </p:sp>
      <p:sp>
        <p:nvSpPr>
          <p:cNvPr id="225" name="Google Shape;225;p33"/>
          <p:cNvSpPr txBox="1"/>
          <p:nvPr/>
        </p:nvSpPr>
        <p:spPr>
          <a:xfrm>
            <a:off x="2430450" y="3873550"/>
            <a:ext cx="14400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00" y="152375"/>
            <a:ext cx="3533249" cy="22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290125" y="2487225"/>
            <a:ext cx="42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Validation performance of different selectors for the best classifier in the 64 case of Mobilenet with Shuffle</a:t>
            </a:r>
            <a:endParaRPr sz="1300"/>
          </a:p>
        </p:txBody>
      </p:sp>
      <p:sp>
        <p:nvSpPr>
          <p:cNvPr id="228" name="Google Shape;228;p33"/>
          <p:cNvSpPr txBox="1"/>
          <p:nvPr/>
        </p:nvSpPr>
        <p:spPr>
          <a:xfrm>
            <a:off x="5272100" y="2602713"/>
            <a:ext cx="35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Validation vs test performance with best selector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Divisione autoencoder: 0,2 validation e 0,2 test</a:t>
            </a:r>
            <a:endParaRPr sz="2500"/>
          </a:p>
        </p:txBody>
      </p:sp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103">
                <a:solidFill>
                  <a:schemeClr val="dk1"/>
                </a:solidFill>
                <a:highlight>
                  <a:srgbClr val="FFFFFF"/>
                </a:highlight>
              </a:rPr>
              <a:t>2517 train aumentati a 15102</a:t>
            </a:r>
            <a:endParaRPr sz="810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103">
                <a:solidFill>
                  <a:schemeClr val="dk1"/>
                </a:solidFill>
                <a:highlight>
                  <a:srgbClr val="FFFFFF"/>
                </a:highlight>
              </a:rPr>
              <a:t>787 validation</a:t>
            </a:r>
            <a:endParaRPr sz="810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it" sz="8103">
                <a:solidFill>
                  <a:schemeClr val="dk1"/>
                </a:solidFill>
                <a:highlight>
                  <a:srgbClr val="FFFFFF"/>
                </a:highlight>
              </a:rPr>
              <a:t>630 Test</a:t>
            </a:r>
            <a:endParaRPr sz="810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3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Autoencoder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SSIM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SSIM Mask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Cosine Similarity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0.9213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0.7126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0.9160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0.7239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0.9056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0.6987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0.8989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Mobilenet 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0.877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Mobilenet 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0.742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0" name="Google Shape;240;p35"/>
          <p:cNvSpPr txBox="1"/>
          <p:nvPr/>
        </p:nvSpPr>
        <p:spPr>
          <a:xfrm>
            <a:off x="952500" y="878475"/>
            <a:ext cx="71580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accent1"/>
                </a:solidFill>
              </a:rPr>
              <a:t>Comparing similarity indexes for different autoencoders</a:t>
            </a:r>
            <a:endParaRPr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36"/>
          <p:cNvGraphicFramePr/>
          <p:nvPr/>
        </p:nvGraphicFramePr>
        <p:xfrm>
          <a:off x="234225" y="163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1702075"/>
                <a:gridCol w="1702075"/>
                <a:gridCol w="1702075"/>
                <a:gridCol w="1702075"/>
                <a:gridCol w="170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Autoencoder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SSIM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(sfondo nero)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SSIM Mask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(sfondo nero)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Cosine Similarity (sfondo nero)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Mean SSIM (originale)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0.9213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0.5995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Non testato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0.7126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0.9454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0.7239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0.9056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0.9403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0.6987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0.8989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0.1913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6" name="Google Shape;246;p36"/>
          <p:cNvSpPr txBox="1"/>
          <p:nvPr/>
        </p:nvSpPr>
        <p:spPr>
          <a:xfrm>
            <a:off x="952500" y="878475"/>
            <a:ext cx="71580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chemeClr val="accent1"/>
                </a:solidFill>
              </a:rPr>
              <a:t>Comparing similarity indexes for different autoencoders</a:t>
            </a:r>
            <a:endParaRPr sz="21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5" y="390300"/>
            <a:ext cx="4301399" cy="20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25" y="2639825"/>
            <a:ext cx="4373805" cy="20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5708575" y="807200"/>
            <a:ext cx="2898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Esempio di maschera per ssim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5733475" y="3056725"/>
            <a:ext cx="2848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Esempio di immagine originale (le due immagini sopra e sotto sono la stessa placca)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25" y="120325"/>
            <a:ext cx="7094748" cy="8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00" y="4161350"/>
            <a:ext cx="7067050" cy="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7727625" y="4450503"/>
            <a:ext cx="14778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128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t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25" y="2268450"/>
            <a:ext cx="7094749" cy="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7727625" y="2586288"/>
            <a:ext cx="949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32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50" y="3221375"/>
            <a:ext cx="7094749" cy="8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7727625" y="3518150"/>
            <a:ext cx="1172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64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7">
            <a:alphaModFix/>
          </a:blip>
          <a:srcRect b="0" l="0" r="0" t="53553"/>
          <a:stretch/>
        </p:blipFill>
        <p:spPr>
          <a:xfrm>
            <a:off x="119800" y="1211250"/>
            <a:ext cx="7067051" cy="9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926625" y="1625550"/>
            <a:ext cx="949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16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0" y="152400"/>
            <a:ext cx="8710000" cy="10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00" y="3929575"/>
            <a:ext cx="8839202" cy="1013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0" y="1321200"/>
            <a:ext cx="8520600" cy="338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Ri</a:t>
            </a:r>
            <a:r>
              <a:rPr lang="it" sz="2280"/>
              <a:t>sultati ottenuti facendo prima feature correlation (0.85),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poi mantenendo le features con p-value inferiore a 0.1 (ipotesi di significatività relativa al gruppo 0 e 1), 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poi si confrontano i 5 classifiers (SVM, Logistic, MLP, RandomForerest, XgBoost) a cui i applica feature selection (RandomForest, Logistic, mrmr, lasso e p_value (applicata partendo dalla sola feature più significativa fino a tutte)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69 pazienti train set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30 nel validation set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80"/>
              <a:t>25 nel test set</a:t>
            </a:r>
            <a:endParaRPr sz="228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41"/>
          <p:cNvGraphicFramePr/>
          <p:nvPr/>
        </p:nvGraphicFramePr>
        <p:xfrm>
          <a:off x="1200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7  10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XgBoost/Logistic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0.392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0.294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12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3  5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</a:t>
                      </a:r>
                      <a:r>
                        <a:rPr lang="it" sz="1000"/>
                        <a:t>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31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0.2941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0.2564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0.3478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6 11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4  4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Logistic</a:t>
                      </a:r>
                      <a:r>
                        <a:rPr lang="it" sz="1000">
                          <a:solidFill>
                            <a:schemeClr val="dk1"/>
                          </a:solidFill>
                        </a:rPr>
                        <a:t>/RandomForest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4" name="Google Shape;284;p41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shuffle di train e val </a:t>
            </a:r>
            <a:r>
              <a:rPr lang="it" sz="1800">
                <a:solidFill>
                  <a:srgbClr val="FF00FF"/>
                </a:solidFill>
              </a:rPr>
              <a:t>0.3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285" name="Google Shape;285;p41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 (0.1)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0.731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0.737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11  5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0  14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XgBoost</a:t>
                      </a:r>
                      <a:r>
                        <a:rPr lang="it" sz="900"/>
                        <a:t>/Logiatic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12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0.741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0.6997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9  7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MLP/p_value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31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</a:t>
                      </a:r>
                      <a:r>
                        <a:rPr lang="it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0.817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0.8235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13  3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Logistic/RandomForest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375850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16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725225" y="397125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Results obtained using as the training set the full dataset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0.316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0.273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14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[ 9  8]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[ 5  3]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600" y="123825"/>
            <a:ext cx="3921599" cy="250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50" y="108388"/>
            <a:ext cx="3921601" cy="253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291" name="Google Shape;291;p42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5  12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4  4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XgBoost/Logistic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0.357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0.4545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0.2727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6 11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Logistic/RandomForest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43"/>
          <p:cNvGraphicFramePr/>
          <p:nvPr/>
        </p:nvGraphicFramePr>
        <p:xfrm>
          <a:off x="1200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0.2727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0.3158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9  8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MLP/Logistic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0.363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4  4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MLP/RandomForest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30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0.338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9 8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7" name="Google Shape;297;p43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NON shuffle di train e val </a:t>
            </a:r>
            <a:r>
              <a:rPr lang="it" sz="1800">
                <a:solidFill>
                  <a:srgbClr val="FF00FF"/>
                </a:solidFill>
              </a:rPr>
              <a:t>0.3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298" name="Google Shape;298;p43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 (0.1)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15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10  9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0 11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19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0.445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0.647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7  12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0  11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MLP/RandomForest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30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12  7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1 10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MLP/p_value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48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304" name="Google Shape;304;p44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0.277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0.3846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4  13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MLP/Logistic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0.571</a:t>
                      </a:r>
                      <a:endParaRPr sz="1300"/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12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0   8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MLP/RandomForest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0.3478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6 11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4  4</a:t>
                      </a:r>
                      <a:endParaRPr b="1" sz="11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MLP/p-value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45"/>
          <p:cNvGraphicFramePr/>
          <p:nvPr/>
        </p:nvGraphicFramePr>
        <p:xfrm>
          <a:off x="1200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0.3144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7  10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2  6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it" sz="900">
                          <a:solidFill>
                            <a:schemeClr val="dk1"/>
                          </a:solidFill>
                        </a:rPr>
                        <a:t>andomForest/mrmr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</a:t>
                      </a:r>
                      <a:r>
                        <a:rPr lang="it"/>
                        <a:t>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0.4044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0.2933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0.222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6  2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23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/>
                        <a:t>128 -&gt; 13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0.4412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0.2986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0.4348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7 10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45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shuffle di train e val </a:t>
            </a:r>
            <a:r>
              <a:rPr lang="it" sz="1800">
                <a:solidFill>
                  <a:srgbClr val="FF00FF"/>
                </a:solidFill>
              </a:rPr>
              <a:t>0.5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311" name="Google Shape;311;p45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 (0.1)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0.593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9  7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0  14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RandomForest/mrmr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10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 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0.699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0.6842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0.9286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0.7878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10  6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1   13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/>
                        <a:t>MLP/mrmr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23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13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0.8527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0.7458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0.7368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0.8484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11  5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0.8333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MLP/mrmr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44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317" name="Google Shape;317;p46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0.3125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0.4166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6  11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RandomForest/mrmr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mean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0.4166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0.2149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0.2727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6 11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/>
                        <a:t>MLP/mrmr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47"/>
          <p:cNvGraphicFramePr/>
          <p:nvPr/>
        </p:nvGraphicFramePr>
        <p:xfrm>
          <a:off x="1200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15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0.4485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0. 3228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0.3077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4  4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0.3676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0.3571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3  5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mean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0.1985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0.2328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0.1333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0.1739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4 13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6  2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47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NON shuffle di train e val </a:t>
            </a:r>
            <a:r>
              <a:rPr lang="it" sz="1800">
                <a:solidFill>
                  <a:srgbClr val="FF00FF"/>
                </a:solidFill>
              </a:rPr>
              <a:t>0.5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324" name="Google Shape;324;p47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15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0.5454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0.398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0.645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9  10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1  10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MLP/p_value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20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0.6124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0.5519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0.4583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6  13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0  11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27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0.6061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0.6111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0.7586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12  7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1 11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0.7666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XgBoost/mrmr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57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330" name="Google Shape;330;p48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15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0.2308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0.2857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7  10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5   3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MLP/p_value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64 -&gt;2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0.4848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0   8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r>
                        <a:rPr lang="it" sz="1000"/>
                        <a:t>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mean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0.1818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0.2105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8 9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6 2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49"/>
          <p:cNvGraphicFramePr/>
          <p:nvPr/>
        </p:nvGraphicFramePr>
        <p:xfrm>
          <a:off x="438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0.6570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0.4332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0.3571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0.4545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MLP/Logiatic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0.5662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0.4615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5 12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2  6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14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0.3244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0.3077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8  9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4  4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6" name="Google Shape;336;p49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shuffle di train e val </a:t>
            </a:r>
            <a:r>
              <a:rPr lang="it" sz="1800">
                <a:solidFill>
                  <a:srgbClr val="FF00FF"/>
                </a:solidFill>
              </a:rPr>
              <a:t>0.7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337" name="Google Shape;337;p49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 (0.1)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0.7410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0.6146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0.823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0.9032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13  3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0  14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MLP</a:t>
                      </a:r>
                      <a:r>
                        <a:rPr lang="it" sz="900"/>
                        <a:t>/Logiatic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11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0.7321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0.722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0.9286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0.8125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11  5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1   13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14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0.933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0.9121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0.8235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0.9032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13  3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55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343" name="Google Shape;343;p50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32 -&gt;3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0.4848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MLP/Logiatic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0.3846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4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3   5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XgBoost/p_value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0.222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0.2353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10 7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6  2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51"/>
          <p:cNvGraphicFramePr/>
          <p:nvPr/>
        </p:nvGraphicFramePr>
        <p:xfrm>
          <a:off x="120075" y="294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0.4338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0.2996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9  8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4  4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0.2813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7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2  6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RandomForest/mrmr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mean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0.2647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0.2447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0.2609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5 12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SVM/mrmr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9" name="Google Shape;349;p51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NON shuffle di train e val </a:t>
            </a:r>
            <a:r>
              <a:rPr lang="it" sz="1800">
                <a:solidFill>
                  <a:srgbClr val="FF00FF"/>
                </a:solidFill>
              </a:rPr>
              <a:t>0.7</a:t>
            </a:r>
            <a:endParaRPr sz="1800">
              <a:solidFill>
                <a:srgbClr val="FF00FF"/>
              </a:solidFill>
            </a:endParaRPr>
          </a:p>
        </p:txBody>
      </p:sp>
      <p:graphicFrame>
        <p:nvGraphicFramePr>
          <p:cNvPr id="350" name="Google Shape;350;p51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  <a:gridCol w="786425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 Auc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N-features selected by p_value (0.1)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32 -&gt; 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0.721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0.909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0.689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11  8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1  10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MLP</a:t>
                      </a:r>
                      <a:r>
                        <a:rPr lang="it" sz="900"/>
                        <a:t>/mrmr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18</a:t>
                      </a:r>
                      <a:endParaRPr sz="9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64 -&gt; 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0.6316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0.514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0.4583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0.6286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6  13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0  11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0.566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RandomForest/mrmr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mean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19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128 -&gt; 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0.6363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0.4888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0.7097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10  9</a:t>
                      </a:r>
                      <a:endParaRPr b="1" sz="9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9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0  11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SVM/mrmr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53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21925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32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910025" y="397130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</a:rPr>
              <a:t>Results on the test set using all the train as dataset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0.211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0.182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0.25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15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[ 8  9]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[ 6  2]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6243" cy="25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753"/>
            <a:ext cx="3906249" cy="250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idx="1" type="subTitle"/>
          </p:nvPr>
        </p:nvSpPr>
        <p:spPr>
          <a:xfrm>
            <a:off x="365600" y="323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training sul set di test con il dataset intero</a:t>
            </a:r>
            <a:endParaRPr/>
          </a:p>
        </p:txBody>
      </p:sp>
      <p:graphicFrame>
        <p:nvGraphicFramePr>
          <p:cNvPr id="356" name="Google Shape;356;p52"/>
          <p:cNvGraphicFramePr/>
          <p:nvPr/>
        </p:nvGraphicFramePr>
        <p:xfrm>
          <a:off x="1111700" y="133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  <a:gridCol w="865075"/>
              </a:tblGrid>
              <a:tr h="518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N.features prima e dopo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Precision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Recall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confusion matrix</a:t>
                      </a:r>
                      <a:endParaRPr sz="9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classificatore/Selector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mode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MLP/mrmr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majority voting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0.5384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11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1   7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900">
                          <a:solidFill>
                            <a:schemeClr val="dk1"/>
                          </a:solidFill>
                        </a:rPr>
                        <a:t>RandomForest/mrmr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mean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0.3888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0.875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0.5385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6 11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1  7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SVM/mrmr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majority voting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ctrTitle"/>
          </p:nvPr>
        </p:nvSpPr>
        <p:spPr>
          <a:xfrm>
            <a:off x="342500" y="323400"/>
            <a:ext cx="8520600" cy="9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362" name="Google Shape;362;p53"/>
          <p:cNvSpPr txBox="1"/>
          <p:nvPr>
            <p:ph idx="1" type="subTitle"/>
          </p:nvPr>
        </p:nvSpPr>
        <p:spPr>
          <a:xfrm>
            <a:off x="265500" y="1432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639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Avere 128 features non corrisponde a un indice di similarità migliore. Anche partendo da 128 features, i migliori selector se selezionano sempre poche.</a:t>
            </a:r>
            <a:endParaRPr/>
          </a:p>
          <a:p>
            <a:pPr indent="-32639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it"/>
              <a:t>il selector Lasso non viene mai preso come migliore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121925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64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987025" y="397130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0.25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0.1875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0.375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0.28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[ 4  13]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[ 5   3]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025" y="319000"/>
            <a:ext cx="3921599" cy="23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50" y="319000"/>
            <a:ext cx="3921601" cy="23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50" y="93350"/>
            <a:ext cx="3670775" cy="23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775" y="137188"/>
            <a:ext cx="3572701" cy="22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65400" y="2466750"/>
            <a:ext cx="420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Validation performance of different selector for the best classifier in the 128 case senza Shuffle</a:t>
            </a:r>
            <a:endParaRPr sz="1300"/>
          </a:p>
        </p:txBody>
      </p:sp>
      <p:sp>
        <p:nvSpPr>
          <p:cNvPr id="102" name="Google Shape;102;p18"/>
          <p:cNvSpPr txBox="1"/>
          <p:nvPr/>
        </p:nvSpPr>
        <p:spPr>
          <a:xfrm>
            <a:off x="5109775" y="2466750"/>
            <a:ext cx="3572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dk1"/>
                </a:solidFill>
              </a:rPr>
              <a:t>Validation vs test performance with best selector</a:t>
            </a:r>
            <a:endParaRPr sz="1100"/>
          </a:p>
        </p:txBody>
      </p:sp>
      <p:sp>
        <p:nvSpPr>
          <p:cNvPr id="103" name="Google Shape;103;p18"/>
          <p:cNvSpPr txBox="1"/>
          <p:nvPr/>
        </p:nvSpPr>
        <p:spPr>
          <a:xfrm>
            <a:off x="431475" y="3761025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3350375" y="3492625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0.4826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0.333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0.875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5682475" y="372035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 Matrix finale: 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[ 3 14]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[ 1  7]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19"/>
          <p:cNvGraphicFramePr/>
          <p:nvPr/>
        </p:nvGraphicFramePr>
        <p:xfrm>
          <a:off x="120075" y="309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16 -&gt; 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0.2353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8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6  2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500">
                          <a:solidFill>
                            <a:schemeClr val="dk1"/>
                          </a:solidFill>
                        </a:rPr>
                        <a:t>0.48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r>
                        <a:rPr lang="it" sz="1000"/>
                        <a:t>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0.2775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0.333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10  7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SVM/LASSO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0.5588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0.4076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8  9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5  3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5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0.375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0.282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0.294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0.625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5</a:t>
                      </a: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12</a:t>
                      </a:r>
                      <a:endParaRPr b="1" sz="11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1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3  5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300"/>
                        <a:t>0.4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" name="Google Shape;111;p19"/>
          <p:cNvSpPr txBox="1"/>
          <p:nvPr/>
        </p:nvSpPr>
        <p:spPr>
          <a:xfrm>
            <a:off x="93450" y="65300"/>
            <a:ext cx="89571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 sopra, Test sotto nel caso shuffle di train e val</a:t>
            </a:r>
            <a:endParaRPr sz="1800">
              <a:solidFill>
                <a:schemeClr val="dk1"/>
              </a:solidFill>
            </a:endParaRPr>
          </a:p>
        </p:txBody>
      </p:sp>
      <p:graphicFrame>
        <p:nvGraphicFramePr>
          <p:cNvPr id="112" name="Google Shape;112;p19"/>
          <p:cNvGraphicFramePr/>
          <p:nvPr/>
        </p:nvGraphicFramePr>
        <p:xfrm>
          <a:off x="120075" y="4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{EC7FD7A7-101D-4E1D-8912-4A70B1C3CD82}</a:tableStyleId>
              </a:tblPr>
              <a:tblGrid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  <a:gridCol w="961200"/>
              </a:tblGrid>
              <a:tr h="55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N.features prima e dopo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 Auc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Precision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Recall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confusion matrix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Accuracy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classificatore/Selector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16 -&gt; 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0.589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12  4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2 12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MLP/LOGISTIC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32 -&gt;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0.9286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13  3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1 13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SVM/LASSO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64 -&gt;3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0.8214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0.778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0.8235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rgbClr val="CCCCC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10  6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SVM/LOGISTIC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128 -&gt;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0.737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0.8484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11</a:t>
                      </a: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5</a:t>
                      </a:r>
                      <a:endParaRPr b="1" sz="105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t" sz="105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0 14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/>
                        <a:t>0.833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000">
                          <a:solidFill>
                            <a:schemeClr val="dk1"/>
                          </a:solidFill>
                        </a:rPr>
                        <a:t>MLP/LOGISTIC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121925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16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725225" y="397125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0.348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0.267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13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[6 11]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[4  4]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111" y="271150"/>
            <a:ext cx="3708641" cy="24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13" y="223300"/>
            <a:ext cx="3891125" cy="249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121925" y="2613050"/>
            <a:ext cx="39216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performance of different selector for the best classifier in the 32 case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031700" y="2613050"/>
            <a:ext cx="34194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Validation vs test performance with best selector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725225" y="3971250"/>
            <a:ext cx="29805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dk1"/>
                </a:solidFill>
              </a:rPr>
              <a:t>Results on the test set using all the train as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297450" y="3598850"/>
            <a:ext cx="21615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F1 = 0.222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Precision = 0.2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Recall = 0.25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Accuracy = 0.44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Num_features= 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899550" y="3875300"/>
            <a:ext cx="15192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Confusion: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[ 9  8]</a:t>
            </a:r>
            <a:endParaRPr b="1" sz="14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4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[ 6  2]</a:t>
            </a:r>
            <a:endParaRPr b="1" sz="2200">
              <a:solidFill>
                <a:schemeClr val="dk1"/>
              </a:solidFill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06251" cy="249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00" y="133037"/>
            <a:ext cx="3921599" cy="253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